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74A0-0009-4AC1-AC10-89417DA08FD0}" type="datetimeFigureOut">
              <a:rPr lang="el-GR" smtClean="0"/>
              <a:pPr/>
              <a:t>27/10/2022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782D-B496-423C-A459-D038687E88E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l.wikipedia.org/wiki/%CE%A0%CF%8D%CE%BB%CE%B7:%CE%9A%CF%8D%CF%81%CE%B9%CE%B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Ευρωπαϊκή Ημέρα Γλωσσών 20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/>
          </a:p>
        </p:txBody>
      </p:sp>
      <p:sp>
        <p:nvSpPr>
          <p:cNvPr id="5" name="2 - Θέση κειμένου"/>
          <p:cNvSpPr txBox="1">
            <a:spLocks/>
          </p:cNvSpPr>
          <p:nvPr/>
        </p:nvSpPr>
        <p:spPr>
          <a:xfrm>
            <a:off x="457200" y="857233"/>
            <a:ext cx="832964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Γυμνάσιο Νέας Ιωνίας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Αττικής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Εικόνα 3" descr="H:\2016 - 2017\Erasmus+\ASF\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00958" y="5572140"/>
            <a:ext cx="164304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Αποτέλεσμα εικόνας για european day of langu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81867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Σπάνιες γλώσσες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2149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Ongota</a:t>
            </a:r>
            <a:r>
              <a:rPr lang="en-US" b="1" dirty="0"/>
              <a:t> </a:t>
            </a:r>
            <a:endParaRPr lang="el-GR" b="1" dirty="0" smtClean="0"/>
          </a:p>
          <a:p>
            <a:pPr>
              <a:buNone/>
            </a:pPr>
            <a:r>
              <a:rPr lang="el-GR" b="1" dirty="0"/>
              <a:t/>
            </a:r>
            <a:br>
              <a:rPr lang="el-GR" b="1" dirty="0"/>
            </a:br>
            <a:r>
              <a:rPr lang="el-GR" dirty="0" smtClean="0"/>
              <a:t>Σε </a:t>
            </a:r>
            <a:r>
              <a:rPr lang="el-GR" dirty="0" smtClean="0"/>
              <a:t>μία καταγραφή </a:t>
            </a:r>
            <a:r>
              <a:rPr lang="el-GR" dirty="0"/>
              <a:t>του 2010, </a:t>
            </a:r>
            <a:r>
              <a:rPr lang="el-GR" dirty="0" smtClean="0"/>
              <a:t>μόλις </a:t>
            </a:r>
            <a:r>
              <a:rPr lang="el-GR" dirty="0"/>
              <a:t>6 </a:t>
            </a:r>
            <a:r>
              <a:rPr lang="el-GR" dirty="0" smtClean="0"/>
              <a:t>άνθρωποι </a:t>
            </a:r>
            <a:r>
              <a:rPr lang="el-GR" dirty="0" smtClean="0"/>
              <a:t>μιλούσαν τη γλώσσα </a:t>
            </a:r>
            <a:r>
              <a:rPr lang="en-US" dirty="0" err="1" smtClean="0"/>
              <a:t>Ongota</a:t>
            </a:r>
            <a:r>
              <a:rPr lang="el-GR" dirty="0" smtClean="0"/>
              <a:t>. </a:t>
            </a:r>
            <a:r>
              <a:rPr lang="el-GR" dirty="0" smtClean="0"/>
              <a:t>Η γλώσσα </a:t>
            </a:r>
            <a:r>
              <a:rPr lang="el-GR" dirty="0"/>
              <a:t>αυτή </a:t>
            </a:r>
            <a:r>
              <a:rPr lang="el-GR" dirty="0" smtClean="0"/>
              <a:t>μελετάται </a:t>
            </a:r>
            <a:r>
              <a:rPr lang="el-GR" dirty="0"/>
              <a:t>από </a:t>
            </a:r>
            <a:r>
              <a:rPr lang="el-GR" dirty="0" smtClean="0"/>
              <a:t>το τμήμα </a:t>
            </a:r>
            <a:r>
              <a:rPr lang="el-GR" dirty="0"/>
              <a:t>γλωσσολογίας του Πανεπιστήμιου της Αντίς Αμπέμπα στην Αιθιοπία, </a:t>
            </a:r>
            <a:r>
              <a:rPr lang="el-GR" dirty="0" smtClean="0"/>
              <a:t>το οποίο καταγράφει τη δομή </a:t>
            </a:r>
            <a:r>
              <a:rPr lang="el-GR" dirty="0"/>
              <a:t>της.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Η </a:t>
            </a:r>
            <a:r>
              <a:rPr lang="en-US" dirty="0" err="1"/>
              <a:t>Ongota</a:t>
            </a:r>
            <a:r>
              <a:rPr lang="el-GR" dirty="0"/>
              <a:t> έχει </a:t>
            </a:r>
            <a:r>
              <a:rPr lang="el-GR" dirty="0" err="1"/>
              <a:t>αφρο</a:t>
            </a:r>
            <a:r>
              <a:rPr lang="el-GR" dirty="0"/>
              <a:t>-ασιατική καταγωγή και ομιλείται από </a:t>
            </a:r>
            <a:r>
              <a:rPr lang="el-GR" dirty="0" smtClean="0"/>
              <a:t>μία </a:t>
            </a:r>
            <a:r>
              <a:rPr lang="el-GR" dirty="0"/>
              <a:t>μικρή κοινότητα της </a:t>
            </a:r>
            <a:r>
              <a:rPr lang="el-GR" dirty="0" smtClean="0"/>
              <a:t>Αιθιοπίας</a:t>
            </a:r>
            <a:r>
              <a:rPr lang="el-GR" dirty="0"/>
              <a:t>.</a:t>
            </a:r>
          </a:p>
        </p:txBody>
      </p:sp>
      <p:pic>
        <p:nvPicPr>
          <p:cNvPr id="5" name="Picture 2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3" descr="H:\2016 - 2017\Erasmus+\ASF\logo.jpg"/>
          <p:cNvPicPr>
            <a:picLocks noChangeAspect="1" noChangeArrowheads="1"/>
          </p:cNvPicPr>
          <p:nvPr/>
        </p:nvPicPr>
        <p:blipFill>
          <a:blip r:embed="rId3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/>
              <a:t>Οι πιο </a:t>
            </a:r>
            <a:r>
              <a:rPr lang="el-GR" sz="3600" dirty="0"/>
              <a:t>γνωστές γλώσσες ανά </a:t>
            </a:r>
            <a:r>
              <a:rPr lang="el-GR" sz="3600" dirty="0" smtClean="0"/>
              <a:t>ήπειρο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286248" cy="5500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 </a:t>
            </a:r>
            <a:r>
              <a:rPr lang="el-GR" dirty="0" smtClean="0"/>
              <a:t>περισσότερο </a:t>
            </a:r>
            <a:r>
              <a:rPr lang="el-GR" dirty="0"/>
              <a:t>ομιλούμενη γλώσσα στη </a:t>
            </a:r>
            <a:r>
              <a:rPr lang="el-GR" dirty="0" smtClean="0"/>
              <a:t>βόρεια </a:t>
            </a:r>
            <a:r>
              <a:rPr lang="el-GR" dirty="0"/>
              <a:t>Αμερική είναι η</a:t>
            </a:r>
            <a:r>
              <a:rPr lang="el-GR" dirty="0" smtClean="0"/>
              <a:t> αγγλική, ενώ </a:t>
            </a:r>
            <a:r>
              <a:rPr lang="el-GR" dirty="0"/>
              <a:t>στη </a:t>
            </a:r>
            <a:r>
              <a:rPr lang="el-GR" dirty="0" smtClean="0"/>
              <a:t>νότια </a:t>
            </a:r>
            <a:r>
              <a:rPr lang="el-GR" dirty="0"/>
              <a:t>Αμερική είναι η</a:t>
            </a:r>
            <a:r>
              <a:rPr lang="el-GR" dirty="0" smtClean="0"/>
              <a:t> ισπανική. Στην Ωκεανία είναι επίσης η αγγλική, ενώ </a:t>
            </a:r>
            <a:r>
              <a:rPr lang="el-GR" dirty="0"/>
              <a:t>στην </a:t>
            </a:r>
            <a:r>
              <a:rPr lang="el-GR" dirty="0" smtClean="0"/>
              <a:t>Ασία η κινεζική. Τέλος, </a:t>
            </a:r>
            <a:r>
              <a:rPr lang="el-GR" dirty="0"/>
              <a:t>στην Ευρώπη </a:t>
            </a:r>
            <a:r>
              <a:rPr lang="el-GR" dirty="0" smtClean="0"/>
              <a:t>ομιλείται κυρίως </a:t>
            </a:r>
            <a:r>
              <a:rPr lang="el-GR" dirty="0"/>
              <a:t>η</a:t>
            </a:r>
            <a:r>
              <a:rPr lang="el-GR" dirty="0" smtClean="0"/>
              <a:t> αγγλική </a:t>
            </a:r>
            <a:r>
              <a:rPr lang="el-GR" dirty="0" smtClean="0"/>
              <a:t>γλώσσα και </a:t>
            </a:r>
            <a:r>
              <a:rPr lang="el-GR" dirty="0"/>
              <a:t>στην Αφρική η</a:t>
            </a:r>
            <a:r>
              <a:rPr lang="el-GR" dirty="0" smtClean="0"/>
              <a:t> αραβική </a:t>
            </a:r>
            <a:r>
              <a:rPr lang="el-GR" dirty="0"/>
              <a:t>και η</a:t>
            </a:r>
            <a:r>
              <a:rPr lang="el-GR" dirty="0" smtClean="0"/>
              <a:t> γαλλική λόγω των αποικιών.</a:t>
            </a:r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Map&#10;&#10;Description automatically generated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4714876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Πηγές: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https://el.wikipedia.org/wiki/%CE%A0%CF%8D%CE%BB%CE%B7:%CE%9A%CF%8D%CF%81%CE%B9%CE%B1</a:t>
            </a:r>
            <a:endParaRPr lang="el-GR" sz="3600" dirty="0" smtClean="0"/>
          </a:p>
          <a:p>
            <a:r>
              <a:rPr lang="en-US" sz="3600" dirty="0" smtClean="0"/>
              <a:t>https://www.google.com/search?q=%CF%80%CE%B1%CE%B3%CE%BA%CE%BF%CF%83%CE%BC%CE%B9%CE%B1+%CE%B7%CE%BC%CE%B5%CF%81%CE%B1+%CE%B3%CE%BB%CF%89%CF%83%CF%83%CF%89%CE%BD+2022&amp;rlz=1C1KNTJ_elGR998GR998&amp;sxsrf=ALiCzsbToCIRswdTR12IozChYxQLpsiJLw:1665164666147&amp;source=lnms&amp;tbm=isch&amp;sa=X&amp;ved=2ahUKEwje9Kvj1c76AhUDC-wKHZyWDnkQ_AUoAnoECAIQBA&amp;biw=1280&amp;bih=601&amp;dpr=1.5#imgrc=sWd6wwRIYoesaM</a:t>
            </a:r>
            <a:endParaRPr lang="el-GR" sz="3600" dirty="0" smtClean="0"/>
          </a:p>
          <a:p>
            <a:r>
              <a:rPr lang="en-US" sz="3600" dirty="0" smtClean="0"/>
              <a:t>https://www.google.com/search?q=%CF%80%CE%B1%CE%B3%CE%BA%CE%BF%CF%83%CE%BC%CE%B9%CE%B1+%CE%B7%CE%BC%CE%B5%CF%81%CE%B1+%CE%B3%CE%BB%CF%89%CF%83%CF%83%CF%89%CE%BD+2022&amp;rlz=1C1KNTJ_elGR998GR998&amp;sxsrf=ALiCzsbToCIRswdTR12IozChYxQLpsiJLw:1665164666147&amp;source=lnms&amp;tbm=isch&amp;sa=X&amp;ved=2ahUKEwje9Kvj1c76AhUDC-wKHZyWDnkQ_AUoAnoECAIQBA&amp;biw=1280&amp;bih=601&amp;dpr=1.5#imgrc=PXidzl4-voxBBM</a:t>
            </a:r>
          </a:p>
          <a:p>
            <a:r>
              <a:rPr lang="en-US" sz="3600" dirty="0" smtClean="0"/>
              <a:t>https://www.google.com/search?q=%CF%83%CE%B7%CE%BC%CE%B1%CE%B9%CE%B1+%CE%B9%CF%83%CF%80%CE%B1%CE%BD%CE%B9%CE%B1%CF%82&amp;rlz=1C1KNTJ_elGR998GR998&amp;sxsrf=ALiCzsZBZMvIRhfT5PYtZRZIwGeaBTAOww:1664284095193&amp;source=lnms&amp;tbm=isch&amp;sa=X&amp;ved=2ahUKEwjEiLKyhbX6AhX2xAIHHX4GDWcQ_AUoAXoECAIQAw&amp;biw=1280&amp;bih=601&amp;dpr=1.5#imgrc=mgLSW55DnN5LxM</a:t>
            </a:r>
          </a:p>
          <a:p>
            <a:endParaRPr lang="el-GR" dirty="0"/>
          </a:p>
        </p:txBody>
      </p:sp>
      <p:pic>
        <p:nvPicPr>
          <p:cNvPr id="4" name="Εικόνα 3" descr="H:\2016 - 2017\Erasmus+\ASF\logo.jpg"/>
          <p:cNvPicPr>
            <a:picLocks noChangeAspect="1" noChangeArrowheads="1"/>
          </p:cNvPicPr>
          <p:nvPr/>
        </p:nvPicPr>
        <p:blipFill>
          <a:blip r:embed="rId3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Για τη δημιουργία της παρουσίασης συμμετείχαν οι μαθητές/μαθήτριες: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Χαράλαμπος </a:t>
            </a:r>
            <a:r>
              <a:rPr lang="el-GR" sz="3600" dirty="0" err="1" smtClean="0"/>
              <a:t>Ανδρουτσάκης</a:t>
            </a:r>
            <a:r>
              <a:rPr lang="el-GR" sz="3600" dirty="0" smtClean="0"/>
              <a:t> Β1</a:t>
            </a:r>
          </a:p>
          <a:p>
            <a:pPr algn="ctr"/>
            <a:r>
              <a:rPr lang="el-GR" sz="3600" dirty="0" err="1" smtClean="0"/>
              <a:t>Γιόνα</a:t>
            </a:r>
            <a:r>
              <a:rPr lang="el-GR" sz="3600" dirty="0" smtClean="0"/>
              <a:t> </a:t>
            </a:r>
            <a:r>
              <a:rPr lang="el-GR" sz="3600" dirty="0" err="1" smtClean="0"/>
              <a:t>Σένκα</a:t>
            </a:r>
            <a:r>
              <a:rPr lang="el-GR" sz="3600" dirty="0" smtClean="0"/>
              <a:t> Β3</a:t>
            </a:r>
          </a:p>
          <a:p>
            <a:pPr algn="ctr"/>
            <a:r>
              <a:rPr lang="el-GR" sz="3600" dirty="0" err="1" smtClean="0"/>
              <a:t>Αργιλένα</a:t>
            </a:r>
            <a:r>
              <a:rPr lang="el-GR" sz="3600" dirty="0" smtClean="0"/>
              <a:t> </a:t>
            </a:r>
            <a:r>
              <a:rPr lang="el-GR" sz="3600" dirty="0" err="1" smtClean="0"/>
              <a:t>Γιαννακούλη</a:t>
            </a:r>
            <a:r>
              <a:rPr lang="el-GR" sz="3600" dirty="0" smtClean="0"/>
              <a:t> Γ1</a:t>
            </a:r>
          </a:p>
          <a:p>
            <a:pPr algn="ctr"/>
            <a:r>
              <a:rPr lang="el-GR" sz="3600" dirty="0" err="1" smtClean="0"/>
              <a:t>Μαριλένα</a:t>
            </a:r>
            <a:r>
              <a:rPr lang="el-GR" sz="3600" dirty="0" smtClean="0"/>
              <a:t> </a:t>
            </a:r>
            <a:r>
              <a:rPr lang="el-GR" sz="3600" dirty="0" err="1" smtClean="0"/>
              <a:t>Αλεφραγκή</a:t>
            </a:r>
            <a:r>
              <a:rPr lang="el-GR" sz="3600" dirty="0" smtClean="0"/>
              <a:t> Γ1</a:t>
            </a:r>
          </a:p>
          <a:p>
            <a:pPr algn="ctr"/>
            <a:r>
              <a:rPr lang="el-GR" sz="3600" dirty="0" smtClean="0"/>
              <a:t>Αντιγόνη </a:t>
            </a:r>
            <a:r>
              <a:rPr lang="el-GR" sz="3600" dirty="0" err="1" smtClean="0"/>
              <a:t>Θύμιου</a:t>
            </a:r>
            <a:r>
              <a:rPr lang="el-GR" sz="3600" dirty="0" smtClean="0"/>
              <a:t>  Γ1</a:t>
            </a:r>
          </a:p>
          <a:p>
            <a:pPr algn="ctr"/>
            <a:r>
              <a:rPr lang="el-GR" sz="3600" dirty="0" smtClean="0"/>
              <a:t>Ζωή Γρυπάρη Γ1</a:t>
            </a:r>
          </a:p>
          <a:p>
            <a:pPr algn="ctr"/>
            <a:r>
              <a:rPr lang="el-GR" sz="3600" dirty="0" smtClean="0"/>
              <a:t>Κατερίνα </a:t>
            </a:r>
            <a:r>
              <a:rPr lang="el-GR" sz="3600" dirty="0" err="1" smtClean="0"/>
              <a:t>Γκολόση</a:t>
            </a:r>
            <a:r>
              <a:rPr lang="el-GR" sz="3600" dirty="0" smtClean="0"/>
              <a:t> Γ1</a:t>
            </a:r>
          </a:p>
          <a:p>
            <a:pPr algn="ctr"/>
            <a:r>
              <a:rPr lang="el-GR" sz="3600" dirty="0" smtClean="0"/>
              <a:t>Δανάη Κωστάκη Γ1</a:t>
            </a:r>
          </a:p>
        </p:txBody>
      </p:sp>
      <p:pic>
        <p:nvPicPr>
          <p:cNvPr id="4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600" b="1" dirty="0" smtClean="0">
                <a:solidFill>
                  <a:srgbClr val="C00000"/>
                </a:solidFill>
              </a:rPr>
              <a:t>Σας ευχόμαστε καλή δύναμη στην εκμάθηση ξένων γλωσσών!</a:t>
            </a:r>
            <a:endParaRPr lang="el-GR" sz="3600" dirty="0"/>
          </a:p>
        </p:txBody>
      </p:sp>
      <p:pic>
        <p:nvPicPr>
          <p:cNvPr id="4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EDL 2018\foreign-langu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268" y="1600200"/>
            <a:ext cx="687946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Τι είναι η Ευρωπαϊκή Ημέρα </a:t>
            </a:r>
            <a:br>
              <a:rPr lang="el-GR" dirty="0" smtClean="0"/>
            </a:br>
            <a:r>
              <a:rPr lang="el-GR" dirty="0" smtClean="0"/>
              <a:t>Γλωσσών;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ημέρα αυτή έχει</a:t>
            </a:r>
            <a:r>
              <a:rPr lang="en-US" dirty="0" smtClean="0"/>
              <a:t> </a:t>
            </a:r>
            <a:r>
              <a:rPr lang="el-GR" dirty="0" smtClean="0"/>
              <a:t>ως στόχο να ενθαρρύνει την εκμάθηση γλωσσών σε όλη την Ευρώπη. </a:t>
            </a:r>
          </a:p>
          <a:p>
            <a:r>
              <a:rPr lang="el-GR" dirty="0" smtClean="0"/>
              <a:t>Ο εορτασμός της είναι μία πρωτοβουλία του Συμβουλίου της Ευρώπης και πραγματοποιείται κάθε χρόνο από τις 26 Σεπτεμβρίου 2001.</a:t>
            </a:r>
          </a:p>
        </p:txBody>
      </p:sp>
      <p:pic>
        <p:nvPicPr>
          <p:cNvPr id="5" name="Picture 2" descr="C:\Users\User\Desktop\EDL 2018\1377502_10153630049680865_16900483062973725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3" descr="H:\2016 - 2017\Erasmus+\ASF\logo.jpg"/>
          <p:cNvPicPr>
            <a:picLocks noChangeAspect="1" noChangeArrowheads="1"/>
          </p:cNvPicPr>
          <p:nvPr/>
        </p:nvPicPr>
        <p:blipFill>
          <a:blip r:embed="rId3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28736"/>
          </a:xfrm>
        </p:spPr>
        <p:txBody>
          <a:bodyPr>
            <a:normAutofit/>
          </a:bodyPr>
          <a:lstStyle/>
          <a:p>
            <a:pPr algn="l"/>
            <a:r>
              <a:rPr lang="el-GR" sz="4000" dirty="0"/>
              <a:t>Πόσες γλώσσες ομιλούνται στον πλανήτη</a:t>
            </a:r>
            <a:r>
              <a:rPr lang="el-GR" sz="4000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Σήμερα ομιλούνται περίπου </a:t>
            </a:r>
            <a:r>
              <a:rPr lang="el-GR" dirty="0"/>
              <a:t>6.900 καταγεγραμμένες γλώσσες! </a:t>
            </a:r>
            <a:r>
              <a:rPr lang="el-GR" dirty="0" smtClean="0"/>
              <a:t>Ωστόσο, </a:t>
            </a:r>
            <a:r>
              <a:rPr lang="el-GR" dirty="0"/>
              <a:t>κατά την εκτίμηση των γλωσσολόγων, μέχρι το 2050 οι μισές από αυτές </a:t>
            </a:r>
            <a:r>
              <a:rPr lang="el-GR" dirty="0" smtClean="0"/>
              <a:t>θα </a:t>
            </a:r>
            <a:r>
              <a:rPr lang="el-GR" dirty="0"/>
              <a:t>έχουν εκλείψει. </a:t>
            </a:r>
            <a:endParaRPr lang="el-GR" dirty="0" smtClean="0"/>
          </a:p>
          <a:p>
            <a:r>
              <a:rPr lang="el-GR" dirty="0" smtClean="0"/>
              <a:t>Η ήπειρος στην οποία ομιλούνται οι </a:t>
            </a:r>
            <a:r>
              <a:rPr lang="el-GR" dirty="0"/>
              <a:t>περισσότερες γλώσσες στον κόσμο </a:t>
            </a:r>
            <a:r>
              <a:rPr lang="el-GR" dirty="0" smtClean="0"/>
              <a:t>είναι </a:t>
            </a:r>
            <a:r>
              <a:rPr lang="el-GR" dirty="0"/>
              <a:t>η Αφρική.</a:t>
            </a:r>
            <a:r>
              <a:rPr lang="en-US" dirty="0"/>
              <a:t> </a:t>
            </a:r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495800" cy="3733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Π</a:t>
            </a:r>
            <a:r>
              <a:rPr lang="el-GR" sz="3600" dirty="0"/>
              <a:t>όσες γλώσσες ομιλούνται </a:t>
            </a:r>
            <a:r>
              <a:rPr lang="el-GR" sz="3600" dirty="0" smtClean="0"/>
              <a:t>στην </a:t>
            </a:r>
            <a:br>
              <a:rPr lang="el-GR" sz="3600" dirty="0" smtClean="0"/>
            </a:br>
            <a:r>
              <a:rPr lang="el-GR" sz="3600" dirty="0" smtClean="0"/>
              <a:t>Ευρώπη;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Στην Ευρώπη ομιλούνται 286 γλώσσες. Η Ευρωπαϊκή Ένωση </a:t>
            </a:r>
            <a:r>
              <a:rPr lang="el-GR" dirty="0"/>
              <a:t>έχει 24 επίσημες </a:t>
            </a:r>
            <a:r>
              <a:rPr lang="el-GR" dirty="0" smtClean="0"/>
              <a:t>γλώσσες, ορισμένες από τις οποίες είναι </a:t>
            </a:r>
            <a:r>
              <a:rPr lang="el-GR" dirty="0" smtClean="0"/>
              <a:t>οι εξής:</a:t>
            </a:r>
            <a:endParaRPr lang="el-GR" dirty="0"/>
          </a:p>
          <a:p>
            <a:pPr lvl="0"/>
            <a:r>
              <a:rPr lang="en-US" dirty="0" smtClean="0"/>
              <a:t>γαλλικ</a:t>
            </a:r>
            <a:r>
              <a:rPr lang="el-GR" dirty="0" smtClean="0"/>
              <a:t>ή</a:t>
            </a:r>
            <a:r>
              <a:rPr lang="en-US" dirty="0" smtClean="0"/>
              <a:t>, γερμανικ</a:t>
            </a:r>
            <a:r>
              <a:rPr lang="el-GR" dirty="0" smtClean="0"/>
              <a:t>ή</a:t>
            </a:r>
            <a:r>
              <a:rPr lang="en-US" dirty="0" smtClean="0"/>
              <a:t>, ιταλικ</a:t>
            </a:r>
            <a:r>
              <a:rPr lang="el-GR" dirty="0" smtClean="0"/>
              <a:t>ή</a:t>
            </a:r>
            <a:r>
              <a:rPr lang="en-US" dirty="0" smtClean="0"/>
              <a:t>, ολλανδικ</a:t>
            </a:r>
            <a:r>
              <a:rPr lang="el-GR" dirty="0" smtClean="0"/>
              <a:t>ή (από το 1958)</a:t>
            </a:r>
            <a:endParaRPr lang="el-GR" dirty="0"/>
          </a:p>
          <a:p>
            <a:pPr lvl="0"/>
            <a:r>
              <a:rPr lang="el-GR" dirty="0"/>
              <a:t>α</a:t>
            </a:r>
            <a:r>
              <a:rPr lang="en-US" dirty="0" smtClean="0"/>
              <a:t>γγλικ</a:t>
            </a:r>
            <a:r>
              <a:rPr lang="el-GR" dirty="0" smtClean="0"/>
              <a:t>ή (από το 1973)</a:t>
            </a:r>
            <a:endParaRPr lang="el-GR" dirty="0"/>
          </a:p>
          <a:p>
            <a:pPr lvl="0"/>
            <a:r>
              <a:rPr lang="en-US" dirty="0" smtClean="0"/>
              <a:t>ελληνικ</a:t>
            </a:r>
            <a:r>
              <a:rPr lang="el-GR" dirty="0" smtClean="0"/>
              <a:t>ή (από το 1981)</a:t>
            </a:r>
            <a:endParaRPr lang="el-GR" dirty="0"/>
          </a:p>
          <a:p>
            <a:pPr lvl="0"/>
            <a:r>
              <a:rPr lang="el-GR" dirty="0"/>
              <a:t>ι</a:t>
            </a:r>
            <a:r>
              <a:rPr lang="en-US" dirty="0" smtClean="0"/>
              <a:t>σπανικ</a:t>
            </a:r>
            <a:r>
              <a:rPr lang="el-GR" dirty="0" smtClean="0"/>
              <a:t>ή, </a:t>
            </a:r>
            <a:r>
              <a:rPr lang="en-US" dirty="0" smtClean="0"/>
              <a:t>πορτογαλικ</a:t>
            </a:r>
            <a:r>
              <a:rPr lang="el-GR" dirty="0" smtClean="0"/>
              <a:t>ή (από το 1986)</a:t>
            </a:r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Backup\ΕΦΗ\Documents\Desktop\012  ΕΦΗ ΣΧΟΛΕΙΟ\EDL\European day of languages\xeness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2100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/>
              <a:t>ΟΙΚΟΓΕΝΕΙΕΣ </a:t>
            </a:r>
            <a:r>
              <a:rPr lang="el-GR" dirty="0" smtClean="0"/>
              <a:t>ΓΛΩΣΣΩΝ</a:t>
            </a:r>
            <a:br>
              <a:rPr lang="el-GR" dirty="0" smtClean="0"/>
            </a:br>
            <a:r>
              <a:rPr lang="el-GR" b="1" dirty="0"/>
              <a:t> </a:t>
            </a:r>
            <a:r>
              <a:rPr lang="el-GR" dirty="0" smtClean="0"/>
              <a:t>Ινδοευρωπαϊκή οικογένεια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ινδοευρωπαϊκή είναι η μεγαλύτερη γλωσσική οικογένεια στον κόσμο. Περισσότερα από 3 δισεκατομμύρια άνθρωποι έχουν ως μητρική μία ινδοευρωπαϊκή γλώσσα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Σύγχρονες </a:t>
            </a:r>
            <a:r>
              <a:rPr lang="el-GR" dirty="0"/>
              <a:t>γλώσσες που ανήκουν στην ινδοευρωπαϊκή γλωσσική οικογένεια είναι, </a:t>
            </a:r>
            <a:r>
              <a:rPr lang="el-GR" dirty="0" smtClean="0"/>
              <a:t>μεταξύ άλλων, </a:t>
            </a:r>
            <a:r>
              <a:rPr lang="el-GR" dirty="0"/>
              <a:t>η</a:t>
            </a:r>
            <a:r>
              <a:rPr lang="en-US" dirty="0"/>
              <a:t> </a:t>
            </a:r>
            <a:r>
              <a:rPr lang="el-GR" dirty="0"/>
              <a:t>Αγγλική, η</a:t>
            </a:r>
            <a:r>
              <a:rPr lang="en-US" dirty="0"/>
              <a:t> </a:t>
            </a:r>
            <a:r>
              <a:rPr lang="el-GR" dirty="0"/>
              <a:t>Γαλλική, η</a:t>
            </a:r>
            <a:r>
              <a:rPr lang="en-US" dirty="0"/>
              <a:t> </a:t>
            </a:r>
            <a:r>
              <a:rPr lang="el-GR" dirty="0"/>
              <a:t>Γερμανική, η</a:t>
            </a:r>
            <a:r>
              <a:rPr lang="en-US" dirty="0"/>
              <a:t> </a:t>
            </a:r>
            <a:r>
              <a:rPr lang="el-GR" dirty="0"/>
              <a:t>Ισπανική, η</a:t>
            </a:r>
            <a:r>
              <a:rPr lang="en-US" dirty="0"/>
              <a:t> </a:t>
            </a:r>
            <a:r>
              <a:rPr lang="el-GR" dirty="0" smtClean="0"/>
              <a:t>Ελληνική</a:t>
            </a:r>
            <a:r>
              <a:rPr lang="en-US" dirty="0"/>
              <a:t> </a:t>
            </a:r>
            <a:r>
              <a:rPr lang="el-GR" dirty="0"/>
              <a:t>και η</a:t>
            </a:r>
            <a:r>
              <a:rPr lang="en-US" dirty="0"/>
              <a:t> </a:t>
            </a:r>
            <a:r>
              <a:rPr lang="el-GR" dirty="0" smtClean="0"/>
              <a:t>Χίντι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EDL 2018\images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8576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Ρομανική οικογένεια </a:t>
            </a:r>
            <a:br>
              <a:rPr lang="el-GR" sz="3600" dirty="0" smtClean="0"/>
            </a:br>
            <a:r>
              <a:rPr lang="el-GR" sz="3600" dirty="0" smtClean="0"/>
              <a:t>(λατινογενείς γλώσσες)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43372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Μεταξύ </a:t>
            </a:r>
            <a:r>
              <a:rPr lang="el-GR" dirty="0" smtClean="0"/>
              <a:t>των ετών</a:t>
            </a:r>
            <a:r>
              <a:rPr lang="en-US" dirty="0"/>
              <a:t> </a:t>
            </a:r>
            <a:r>
              <a:rPr lang="el-GR" dirty="0"/>
              <a:t>200</a:t>
            </a:r>
            <a:r>
              <a:rPr lang="en-US" dirty="0"/>
              <a:t> </a:t>
            </a:r>
            <a:r>
              <a:rPr lang="el-GR" dirty="0" err="1"/>
              <a:t>π.Χ.</a:t>
            </a:r>
            <a:r>
              <a:rPr lang="el-GR" dirty="0"/>
              <a:t> και</a:t>
            </a:r>
            <a:r>
              <a:rPr lang="en-US" dirty="0"/>
              <a:t> </a:t>
            </a:r>
            <a:r>
              <a:rPr lang="el-GR" dirty="0"/>
              <a:t>100</a:t>
            </a:r>
            <a:r>
              <a:rPr lang="en-US" dirty="0"/>
              <a:t> </a:t>
            </a:r>
            <a:r>
              <a:rPr lang="el-GR" dirty="0"/>
              <a:t>μ.Χ., η επέκταση της Ρωμαϊκής </a:t>
            </a:r>
            <a:r>
              <a:rPr lang="el-GR" dirty="0" smtClean="0"/>
              <a:t>αυτοκρατορίας είχε </a:t>
            </a:r>
            <a:r>
              <a:rPr lang="el-GR" dirty="0"/>
              <a:t>ως αποτέλεσμα να γίνει </a:t>
            </a:r>
            <a:r>
              <a:rPr lang="el-GR" dirty="0" smtClean="0"/>
              <a:t>η </a:t>
            </a:r>
            <a:r>
              <a:rPr lang="el-GR" dirty="0"/>
              <a:t>Λατινική </a:t>
            </a:r>
            <a:r>
              <a:rPr lang="el-GR" dirty="0" smtClean="0"/>
              <a:t>η κυρίαρχη γλώσσα </a:t>
            </a:r>
            <a:r>
              <a:rPr lang="el-GR" dirty="0"/>
              <a:t>από την</a:t>
            </a:r>
            <a:r>
              <a:rPr lang="en-US" dirty="0"/>
              <a:t> </a:t>
            </a:r>
            <a:r>
              <a:rPr lang="el-GR" dirty="0"/>
              <a:t>Ιβηρική χερσόνησο</a:t>
            </a:r>
            <a:r>
              <a:rPr lang="en-US" dirty="0"/>
              <a:t> </a:t>
            </a:r>
            <a:r>
              <a:rPr lang="el-GR" dirty="0"/>
              <a:t>έως </a:t>
            </a:r>
            <a:r>
              <a:rPr lang="el-GR" dirty="0" smtClean="0"/>
              <a:t>τις </a:t>
            </a:r>
            <a:r>
              <a:rPr lang="el-GR" dirty="0"/>
              <a:t>ακτές της</a:t>
            </a:r>
            <a:r>
              <a:rPr lang="en-US" dirty="0"/>
              <a:t> </a:t>
            </a:r>
            <a:r>
              <a:rPr lang="el-GR" dirty="0"/>
              <a:t>Μαύρης θάλασσας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πιο γνωστές </a:t>
            </a:r>
            <a:r>
              <a:rPr lang="el-GR" dirty="0"/>
              <a:t>Ρομανικές γλώσσες </a:t>
            </a:r>
            <a:r>
              <a:rPr lang="el-GR" dirty="0" smtClean="0"/>
              <a:t>είναι: η Ιταλική</a:t>
            </a:r>
            <a:r>
              <a:rPr lang="el-GR" dirty="0"/>
              <a:t>,</a:t>
            </a:r>
            <a:r>
              <a:rPr lang="en-US" dirty="0"/>
              <a:t> </a:t>
            </a:r>
            <a:r>
              <a:rPr lang="el-GR" dirty="0" smtClean="0"/>
              <a:t>η Γαλλική, η Ισπανική</a:t>
            </a:r>
            <a:r>
              <a:rPr lang="el-GR" dirty="0"/>
              <a:t>,</a:t>
            </a:r>
            <a:r>
              <a:rPr lang="en-US" dirty="0"/>
              <a:t> </a:t>
            </a:r>
            <a:r>
              <a:rPr lang="el-GR" dirty="0" smtClean="0"/>
              <a:t>η Πορτογαλική</a:t>
            </a:r>
            <a:r>
              <a:rPr lang="en-US" dirty="0"/>
              <a:t> </a:t>
            </a:r>
            <a:r>
              <a:rPr lang="el-GR" dirty="0" smtClean="0"/>
              <a:t>και η Ρουμανική.</a:t>
            </a:r>
            <a:endParaRPr lang="el-GR" dirty="0"/>
          </a:p>
          <a:p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Pictures\Τέχνη\18010275_10154949088415865_4295655059548637677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507206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l-GR" sz="3600" dirty="0"/>
              <a:t>Πόσοι άνθρωποι μιλούν τις </a:t>
            </a:r>
            <a:r>
              <a:rPr lang="el-GR" sz="3600" dirty="0" smtClean="0"/>
              <a:t> πιο </a:t>
            </a:r>
            <a:r>
              <a:rPr lang="el-GR" sz="3600" dirty="0"/>
              <a:t>γνωστές γλώσσες του </a:t>
            </a:r>
            <a:r>
              <a:rPr lang="el-GR" sz="3600" dirty="0" smtClean="0"/>
              <a:t>πλανήτη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4351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1.3 δισεκατομμύρια άνθρωποι μιλούν την αγγλική γλώσσα, </a:t>
            </a:r>
          </a:p>
          <a:p>
            <a:r>
              <a:rPr lang="el-GR" dirty="0" smtClean="0"/>
              <a:t>1.2 δισεκατομμύρια την κινεζική,</a:t>
            </a:r>
          </a:p>
          <a:p>
            <a:r>
              <a:rPr lang="el-GR" dirty="0" smtClean="0"/>
              <a:t>1.1 δισεκατομμύρια την ισπανική, </a:t>
            </a:r>
          </a:p>
          <a:p>
            <a:r>
              <a:rPr lang="el-GR" dirty="0" smtClean="0"/>
              <a:t>160 εκατομμύρια τη ρωσική και</a:t>
            </a:r>
          </a:p>
          <a:p>
            <a:r>
              <a:rPr lang="el-GR" dirty="0" smtClean="0"/>
              <a:t>105 εκατομμύρια τη γερμανική.</a:t>
            </a:r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hart, bubble chart&#10;&#10;Description automatically generated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857752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Σπάνιες γλώσσες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95800" cy="550070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Chamicuro</a:t>
            </a:r>
            <a:endParaRPr lang="el-GR" b="1" dirty="0" smtClean="0"/>
          </a:p>
          <a:p>
            <a:pPr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Το </a:t>
            </a:r>
            <a:r>
              <a:rPr lang="el-GR" dirty="0"/>
              <a:t>2008 υπήρχαν μόλις 8 άνθρωποι </a:t>
            </a:r>
            <a:r>
              <a:rPr lang="el-GR" dirty="0" smtClean="0"/>
              <a:t>στο Περού </a:t>
            </a:r>
            <a:r>
              <a:rPr lang="el-GR" dirty="0"/>
              <a:t>που </a:t>
            </a:r>
            <a:r>
              <a:rPr lang="el-GR" dirty="0" smtClean="0"/>
              <a:t>μιλούσαν </a:t>
            </a:r>
            <a:r>
              <a:rPr lang="el-GR" dirty="0" smtClean="0"/>
              <a:t>τη γλώσσα </a:t>
            </a:r>
            <a:r>
              <a:rPr lang="en-US" dirty="0" err="1" smtClean="0"/>
              <a:t>Chamicuro</a:t>
            </a:r>
            <a:r>
              <a:rPr lang="el-GR" dirty="0" smtClean="0"/>
              <a:t>. Οι νέοι εκεί </a:t>
            </a:r>
            <a:r>
              <a:rPr lang="el-GR" dirty="0"/>
              <a:t>μαθαίνουν πλέον την ισπανική.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Οι ελάχιστοι </a:t>
            </a:r>
            <a:r>
              <a:rPr lang="el-GR" dirty="0"/>
              <a:t>γηγενείς που τη μιλούν ακόμα έχουν </a:t>
            </a:r>
            <a:r>
              <a:rPr lang="el-GR" dirty="0" smtClean="0"/>
              <a:t>συμπεριληφθεί </a:t>
            </a:r>
            <a:r>
              <a:rPr lang="el-GR" dirty="0"/>
              <a:t>σε κυβερνητικό πρόγραμμα για την καταγραφή </a:t>
            </a:r>
            <a:r>
              <a:rPr lang="el-GR" dirty="0" smtClean="0"/>
              <a:t>της.</a:t>
            </a:r>
            <a:endParaRPr lang="el-GR" dirty="0"/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9128"/>
            <a:ext cx="4038600" cy="332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Σπάνιες γλώσσες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43510"/>
          </a:xfrm>
        </p:spPr>
        <p:txBody>
          <a:bodyPr>
            <a:normAutofit/>
          </a:bodyPr>
          <a:lstStyle/>
          <a:p>
            <a:r>
              <a:rPr lang="en-US" b="1" dirty="0" err="1"/>
              <a:t>Dumi</a:t>
            </a:r>
            <a:r>
              <a:rPr lang="en-US" b="1" dirty="0"/>
              <a:t> </a:t>
            </a:r>
            <a:endParaRPr lang="el-GR" b="1" dirty="0" smtClean="0"/>
          </a:p>
          <a:p>
            <a:pPr>
              <a:buNone/>
            </a:pPr>
            <a:r>
              <a:rPr lang="el-GR" b="1" dirty="0"/>
              <a:t/>
            </a:r>
            <a:br>
              <a:rPr lang="el-GR" b="1" dirty="0"/>
            </a:br>
            <a:r>
              <a:rPr lang="el-GR" dirty="0" smtClean="0"/>
              <a:t>Η </a:t>
            </a:r>
            <a:r>
              <a:rPr lang="en-US" dirty="0" err="1" smtClean="0"/>
              <a:t>Dumi</a:t>
            </a:r>
            <a:r>
              <a:rPr lang="el-GR" dirty="0" smtClean="0"/>
              <a:t> ομιλείται στο Νεπάλ. </a:t>
            </a:r>
            <a:r>
              <a:rPr lang="el-GR" dirty="0"/>
              <a:t>Ανήκει στη μεγάλη οικογένεια των </a:t>
            </a:r>
            <a:r>
              <a:rPr lang="el-GR" dirty="0" err="1"/>
              <a:t>θιβετο</a:t>
            </a:r>
            <a:r>
              <a:rPr lang="el-GR" dirty="0"/>
              <a:t>-</a:t>
            </a:r>
            <a:r>
              <a:rPr lang="el-GR" dirty="0" err="1"/>
              <a:t>βιρμανικών</a:t>
            </a:r>
            <a:r>
              <a:rPr lang="el-GR" dirty="0"/>
              <a:t> </a:t>
            </a:r>
            <a:r>
              <a:rPr lang="el-GR" dirty="0" smtClean="0"/>
              <a:t>γλωσσών. 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dirty="0" smtClean="0"/>
              <a:t> Μόλις </a:t>
            </a:r>
            <a:r>
              <a:rPr lang="el-GR" dirty="0"/>
              <a:t>8 </a:t>
            </a:r>
            <a:r>
              <a:rPr lang="el-GR" dirty="0" smtClean="0"/>
              <a:t>άτομα </a:t>
            </a:r>
            <a:r>
              <a:rPr lang="el-GR" dirty="0"/>
              <a:t>τη μιλούσαν το </a:t>
            </a:r>
            <a:r>
              <a:rPr lang="el-GR" dirty="0" smtClean="0"/>
              <a:t>2007. Σήμερα διασώζεται ένα </a:t>
            </a:r>
            <a:r>
              <a:rPr lang="el-GR" dirty="0"/>
              <a:t>λεξικό </a:t>
            </a:r>
            <a:r>
              <a:rPr lang="el-GR" dirty="0" smtClean="0"/>
              <a:t>της</a:t>
            </a:r>
            <a:r>
              <a:rPr lang="el-GR" dirty="0"/>
              <a:t>.</a:t>
            </a:r>
          </a:p>
        </p:txBody>
      </p:sp>
      <p:pic>
        <p:nvPicPr>
          <p:cNvPr id="5" name="Εικόνα 3" descr="H:\2016 - 2017\Erasmus+\ASF\logo.jpg"/>
          <p:cNvPicPr>
            <a:picLocks noChangeAspect="1" noChangeArrowheads="1"/>
          </p:cNvPicPr>
          <p:nvPr/>
        </p:nvPicPr>
        <p:blipFill>
          <a:blip r:embed="rId2" cstate="print"/>
          <a:srcRect l="6505" t="10028" r="4826"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4554"/>
            <a:ext cx="4038600" cy="321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391</Words>
  <Application>Microsoft Office PowerPoint</Application>
  <PresentationFormat>Προβολή στην οθόνη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Ευρωπαϊκή Ημέρα Γλωσσών 2022 </vt:lpstr>
      <vt:lpstr>Τι είναι η Ευρωπαϊκή Ημέρα  Γλωσσών;</vt:lpstr>
      <vt:lpstr>Πόσες γλώσσες ομιλούνται στον πλανήτη;</vt:lpstr>
      <vt:lpstr>Πόσες γλώσσες ομιλούνται στην  Ευρώπη;</vt:lpstr>
      <vt:lpstr>ΟΙΚΟΓΕΝΕΙΕΣ ΓΛΩΣΣΩΝ  Ινδοευρωπαϊκή οικογένεια</vt:lpstr>
      <vt:lpstr>Ρομανική οικογένεια  (λατινογενείς γλώσσες)</vt:lpstr>
      <vt:lpstr>Πόσοι άνθρωποι μιλούν τις  πιο γνωστές γλώσσες του πλανήτη;</vt:lpstr>
      <vt:lpstr>Σπάνιες γλώσσες</vt:lpstr>
      <vt:lpstr>Σπάνιες γλώσσες</vt:lpstr>
      <vt:lpstr>Σπάνιες γλώσσες</vt:lpstr>
      <vt:lpstr>Οι πιο γνωστές γλώσσες ανά ήπειρο</vt:lpstr>
      <vt:lpstr>Πηγές:</vt:lpstr>
      <vt:lpstr>Για τη δημιουργία της παρουσίασης συμμετείχαν οι μαθητές/μαθήτριες:</vt:lpstr>
      <vt:lpstr>Σας ευχόμαστε καλή δύναμη στην εκμάθηση ξένων γλωσσών!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Ευρωπαϊκή Ημέρα Γλωσσών 2022 </dc:title>
  <dc:creator>HP</dc:creator>
  <cp:lastModifiedBy>HP</cp:lastModifiedBy>
  <cp:revision>20</cp:revision>
  <dcterms:created xsi:type="dcterms:W3CDTF">2022-10-25T18:19:24Z</dcterms:created>
  <dcterms:modified xsi:type="dcterms:W3CDTF">2022-10-27T18:00:07Z</dcterms:modified>
</cp:coreProperties>
</file>